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4" r:id="rId8"/>
    <p:sldId id="262" r:id="rId9"/>
    <p:sldId id="263"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2" d="100"/>
          <a:sy n="72" d="100"/>
        </p:scale>
        <p:origin x="523"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jpg>
</file>

<file path=ppt/media/image14.png>
</file>

<file path=ppt/media/image2.png>
</file>

<file path=ppt/media/image3.png>
</file>

<file path=ppt/media/image4.png>
</file>

<file path=ppt/media/image5.png>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24696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912853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gif"/><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8.gif"/><Relationship Id="rId5" Type="http://schemas.openxmlformats.org/officeDocument/2006/relationships/image" Target="../media/image7.gif"/><Relationship Id="rId4" Type="http://schemas.openxmlformats.org/officeDocument/2006/relationships/image" Target="../media/image6.gif"/></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3.jp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txBody>
          <a:bodyPr/>
          <a:lstStyle/>
          <a:p>
            <a:endParaRPr lang="ru-RU"/>
          </a:p>
        </p:txBody>
      </p:sp>
      <p:sp>
        <p:nvSpPr>
          <p:cNvPr id="3" name="Shape 1"/>
          <p:cNvSpPr/>
          <p:nvPr/>
        </p:nvSpPr>
        <p:spPr>
          <a:xfrm>
            <a:off x="0" y="0"/>
            <a:ext cx="14630400" cy="8229600"/>
          </a:xfrm>
          <a:prstGeom prst="rect">
            <a:avLst/>
          </a:prstGeom>
          <a:solidFill>
            <a:srgbClr val="464342"/>
          </a:solidFill>
          <a:ln/>
        </p:spPr>
        <p:txBody>
          <a:bodyPr/>
          <a:lstStyle/>
          <a:p>
            <a:endParaRPr lang="ru-RU"/>
          </a:p>
        </p:txBody>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1366748" y="4143374"/>
            <a:ext cx="11896903" cy="2450545"/>
          </a:xfrm>
          <a:prstGeom prst="rect">
            <a:avLst/>
          </a:prstGeom>
          <a:noFill/>
          <a:ln/>
        </p:spPr>
        <p:txBody>
          <a:bodyPr wrap="square" rtlCol="0" anchor="t"/>
          <a:lstStyle/>
          <a:p>
            <a:pPr marL="0" indent="0" algn="ctr">
              <a:lnSpc>
                <a:spcPts val="6561"/>
              </a:lnSpc>
              <a:buNone/>
            </a:pPr>
            <a:r>
              <a:rPr lang="en-US" sz="7000" dirty="0">
                <a:solidFill>
                  <a:srgbClr val="EBCCBB"/>
                </a:solidFill>
                <a:latin typeface="Gelasio" pitchFamily="34" charset="0"/>
                <a:ea typeface="Gelasio" pitchFamily="34" charset="-122"/>
                <a:cs typeface="Gelasio" pitchFamily="34" charset="-120"/>
              </a:rPr>
              <a:t>Игра SpotIt глазами глубокого обучения</a:t>
            </a:r>
            <a:endParaRPr lang="en-US" sz="7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txBody>
          <a:bodyPr/>
          <a:lstStyle/>
          <a:p>
            <a:endParaRPr lang="ru-RU"/>
          </a:p>
        </p:txBody>
      </p:sp>
      <p:sp>
        <p:nvSpPr>
          <p:cNvPr id="3" name="Shape 1"/>
          <p:cNvSpPr/>
          <p:nvPr/>
        </p:nvSpPr>
        <p:spPr>
          <a:xfrm>
            <a:off x="0" y="0"/>
            <a:ext cx="14630400" cy="8229600"/>
          </a:xfrm>
          <a:prstGeom prst="rect">
            <a:avLst/>
          </a:prstGeom>
          <a:solidFill>
            <a:srgbClr val="464342"/>
          </a:solidFill>
          <a:ln/>
        </p:spPr>
        <p:txBody>
          <a:bodyPr/>
          <a:lstStyle/>
          <a:p>
            <a:endParaRPr lang="ru-RU"/>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1832134"/>
            <a:ext cx="7477601" cy="1388745"/>
          </a:xfrm>
          <a:prstGeom prst="rect">
            <a:avLst/>
          </a:prstGeom>
          <a:noFill/>
          <a:ln/>
        </p:spPr>
        <p:txBody>
          <a:bodyPr wrap="square" rtlCol="0" anchor="t"/>
          <a:lstStyle/>
          <a:p>
            <a:pPr marL="0" indent="0" algn="ctr">
              <a:lnSpc>
                <a:spcPts val="5468"/>
              </a:lnSpc>
              <a:buNone/>
            </a:pPr>
            <a:r>
              <a:rPr lang="en-US" sz="4374" dirty="0">
                <a:solidFill>
                  <a:srgbClr val="EBCCBB"/>
                </a:solidFill>
                <a:latin typeface="Gelasio" pitchFamily="34" charset="0"/>
                <a:ea typeface="Gelasio" pitchFamily="34" charset="-122"/>
                <a:cs typeface="Gelasio" pitchFamily="34" charset="-120"/>
              </a:rPr>
              <a:t>Что такое игра SpotIt и как она работает</a:t>
            </a:r>
            <a:endParaRPr lang="en-US" sz="4374" dirty="0"/>
          </a:p>
        </p:txBody>
      </p:sp>
      <p:sp>
        <p:nvSpPr>
          <p:cNvPr id="6" name="Text 3"/>
          <p:cNvSpPr/>
          <p:nvPr/>
        </p:nvSpPr>
        <p:spPr>
          <a:xfrm>
            <a:off x="833199" y="3554135"/>
            <a:ext cx="7477601" cy="2843213"/>
          </a:xfrm>
          <a:prstGeom prst="rect">
            <a:avLst/>
          </a:prstGeom>
          <a:noFill/>
          <a:ln/>
        </p:spPr>
        <p:txBody>
          <a:bodyPr wrap="square" rtlCol="0" anchor="t"/>
          <a:lstStyle/>
          <a:p>
            <a:pPr marL="0" indent="0">
              <a:lnSpc>
                <a:spcPts val="2799"/>
              </a:lnSpc>
              <a:buNone/>
            </a:pPr>
            <a:r>
              <a:rPr lang="en-US" sz="1750" dirty="0">
                <a:solidFill>
                  <a:srgbClr val="C9C2C0"/>
                </a:solidFill>
                <a:latin typeface="Gelasio" pitchFamily="34" charset="0"/>
                <a:ea typeface="Gelasio" pitchFamily="34" charset="-122"/>
                <a:cs typeface="Gelasio" pitchFamily="34" charset="-120"/>
              </a:rPr>
              <a:t>SpotIt - это увлекательная карточная игра, где ваша задача - найти и сопоставить одинаковые символы на разных карточках. В оригинальном Spot it!, на каждой карточке находятся по восемь картинок с разницей в размере между разными карточками. Любые две карточки имеют ровно по одной общей картинке. Если вы находите её первым, вы выигрываете карту. Как только колода из 55 карточек заканчивается, победа присуждается тому, у кого окажется больше карт.</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txBody>
          <a:bodyPr/>
          <a:lstStyle/>
          <a:p>
            <a:endParaRPr lang="ru-RU"/>
          </a:p>
        </p:txBody>
      </p:sp>
      <p:sp>
        <p:nvSpPr>
          <p:cNvPr id="3" name="Shape 1"/>
          <p:cNvSpPr/>
          <p:nvPr/>
        </p:nvSpPr>
        <p:spPr>
          <a:xfrm>
            <a:off x="0" y="0"/>
            <a:ext cx="14630400" cy="8229600"/>
          </a:xfrm>
          <a:prstGeom prst="rect">
            <a:avLst/>
          </a:prstGeom>
          <a:solidFill>
            <a:srgbClr val="464342"/>
          </a:solidFill>
          <a:ln/>
        </p:spPr>
        <p:txBody>
          <a:bodyPr/>
          <a:lstStyle/>
          <a:p>
            <a:endParaRPr lang="ru-RU"/>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685562"/>
            <a:ext cx="5105400" cy="694373"/>
          </a:xfrm>
          <a:prstGeom prst="rect">
            <a:avLst/>
          </a:prstGeom>
          <a:noFill/>
          <a:ln/>
        </p:spPr>
        <p:txBody>
          <a:bodyPr wrap="none" rtlCol="0" anchor="t"/>
          <a:lstStyle/>
          <a:p>
            <a:pPr marL="0" indent="0">
              <a:lnSpc>
                <a:spcPts val="5468"/>
              </a:lnSpc>
              <a:buNone/>
            </a:pPr>
            <a:r>
              <a:rPr lang="en-US" sz="4374" dirty="0">
                <a:solidFill>
                  <a:srgbClr val="EBCCBB"/>
                </a:solidFill>
                <a:latin typeface="Gelasio" pitchFamily="34" charset="0"/>
                <a:ea typeface="Gelasio" pitchFamily="34" charset="-122"/>
                <a:cs typeface="Gelasio" pitchFamily="34" charset="-120"/>
              </a:rPr>
              <a:t>Создание датасета</a:t>
            </a:r>
            <a:endParaRPr lang="en-US" sz="4374" dirty="0"/>
          </a:p>
        </p:txBody>
      </p:sp>
      <p:sp>
        <p:nvSpPr>
          <p:cNvPr id="6" name="Text 3"/>
          <p:cNvSpPr/>
          <p:nvPr/>
        </p:nvSpPr>
        <p:spPr>
          <a:xfrm>
            <a:off x="833199" y="1713190"/>
            <a:ext cx="7477601" cy="1066205"/>
          </a:xfrm>
          <a:prstGeom prst="rect">
            <a:avLst/>
          </a:prstGeom>
          <a:noFill/>
          <a:ln/>
        </p:spPr>
        <p:txBody>
          <a:bodyPr wrap="square" rtlCol="0" anchor="t"/>
          <a:lstStyle/>
          <a:p>
            <a:pPr marL="0" indent="0">
              <a:lnSpc>
                <a:spcPts val="2799"/>
              </a:lnSpc>
              <a:buNone/>
            </a:pPr>
            <a:r>
              <a:rPr lang="en-US" sz="1750" dirty="0">
                <a:solidFill>
                  <a:srgbClr val="C9C2C0"/>
                </a:solidFill>
                <a:latin typeface="Gelasio" pitchFamily="34" charset="0"/>
                <a:ea typeface="Gelasio" pitchFamily="34" charset="-122"/>
                <a:cs typeface="Gelasio" pitchFamily="34" charset="-120"/>
              </a:rPr>
              <a:t> Исходный датасет состоял из 55 основных карточек игры. Путем проведения аугментации было создано по 6 уникальных карточек для каждой из них, всего 330 карточек.</a:t>
            </a:r>
            <a:endParaRPr lang="en-US" sz="1750" dirty="0"/>
          </a:p>
        </p:txBody>
      </p:sp>
      <p:sp>
        <p:nvSpPr>
          <p:cNvPr id="7" name="Text 4"/>
          <p:cNvSpPr/>
          <p:nvPr/>
        </p:nvSpPr>
        <p:spPr>
          <a:xfrm>
            <a:off x="833199" y="3029307"/>
            <a:ext cx="7477601" cy="3198614"/>
          </a:xfrm>
          <a:prstGeom prst="rect">
            <a:avLst/>
          </a:prstGeom>
          <a:noFill/>
          <a:ln/>
        </p:spPr>
        <p:txBody>
          <a:bodyPr wrap="square" rtlCol="0" anchor="t"/>
          <a:lstStyle/>
          <a:p>
            <a:pPr marL="0" indent="0">
              <a:lnSpc>
                <a:spcPts val="2799"/>
              </a:lnSpc>
              <a:buNone/>
            </a:pPr>
            <a:r>
              <a:rPr lang="en-US" sz="1750" dirty="0">
                <a:solidFill>
                  <a:srgbClr val="C9C2C0"/>
                </a:solidFill>
                <a:latin typeface="Gelasio" pitchFamily="34" charset="0"/>
                <a:ea typeface="Gelasio" pitchFamily="34" charset="-122"/>
                <a:cs typeface="Gelasio" pitchFamily="34" charset="-120"/>
              </a:rPr>
              <a:t>Далее была проведена обширная обработка изображений. Сначала изображение преобразовывалось в оттенки серого, после чего применялась бинаризация для выделения контуров. Затем выбирались 10 наибольших контуров на каждом изображении.Процесс обработки каждого контура включал в себя создание маски, применение ее к изображению и сохранение обработанного символа. В результате этого этапа мы получили 330 папок, каждая из которых содержала обработанные символы, выделенные на соответствующем изображении.</a:t>
            </a:r>
            <a:endParaRPr lang="en-US" sz="1750" dirty="0"/>
          </a:p>
        </p:txBody>
      </p:sp>
      <p:sp>
        <p:nvSpPr>
          <p:cNvPr id="8" name="Text 5"/>
          <p:cNvSpPr/>
          <p:nvPr/>
        </p:nvSpPr>
        <p:spPr>
          <a:xfrm>
            <a:off x="833199" y="6247804"/>
            <a:ext cx="7477601" cy="1066205"/>
          </a:xfrm>
          <a:prstGeom prst="rect">
            <a:avLst/>
          </a:prstGeom>
          <a:noFill/>
          <a:ln/>
        </p:spPr>
        <p:txBody>
          <a:bodyPr wrap="square" rtlCol="0" anchor="t"/>
          <a:lstStyle/>
          <a:p>
            <a:pPr marL="0" indent="0">
              <a:lnSpc>
                <a:spcPts val="2799"/>
              </a:lnSpc>
              <a:buNone/>
            </a:pPr>
            <a:r>
              <a:rPr lang="en-US" sz="1750" dirty="0">
                <a:solidFill>
                  <a:srgbClr val="C9C2C0"/>
                </a:solidFill>
                <a:latin typeface="Gelasio" pitchFamily="34" charset="0"/>
                <a:ea typeface="Gelasio" pitchFamily="34" charset="-122"/>
                <a:cs typeface="Gelasio" pitchFamily="34" charset="-120"/>
              </a:rPr>
              <a:t>После завершения этого этапа, все символы, их количество превышало 2500, были организованы по классам в отдельные папки. </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txBody>
          <a:bodyPr/>
          <a:lstStyle/>
          <a:p>
            <a:endParaRPr lang="ru-RU"/>
          </a:p>
        </p:txBody>
      </p:sp>
      <p:sp>
        <p:nvSpPr>
          <p:cNvPr id="3" name="Shape 1"/>
          <p:cNvSpPr/>
          <p:nvPr/>
        </p:nvSpPr>
        <p:spPr>
          <a:xfrm>
            <a:off x="0" y="0"/>
            <a:ext cx="14630400" cy="8229600"/>
          </a:xfrm>
          <a:prstGeom prst="rect">
            <a:avLst/>
          </a:prstGeom>
          <a:solidFill>
            <a:srgbClr val="464342"/>
          </a:solidFill>
          <a:ln/>
        </p:spPr>
        <p:txBody>
          <a:bodyPr/>
          <a:lstStyle/>
          <a:p>
            <a:endParaRPr lang="ru-RU"/>
          </a:p>
        </p:txBody>
      </p:sp>
      <p:pic>
        <p:nvPicPr>
          <p:cNvPr id="4" name="Image 0" descr="preencoded.png"/>
          <p:cNvPicPr>
            <a:picLocks noChangeAspect="1"/>
          </p:cNvPicPr>
          <p:nvPr/>
        </p:nvPicPr>
        <p:blipFill>
          <a:blip r:embed="rId3"/>
          <a:stretch>
            <a:fillRect/>
          </a:stretch>
        </p:blipFill>
        <p:spPr>
          <a:xfrm>
            <a:off x="0" y="0"/>
            <a:ext cx="14630400" cy="2516505"/>
          </a:xfrm>
          <a:prstGeom prst="rect">
            <a:avLst/>
          </a:prstGeom>
        </p:spPr>
      </p:pic>
      <p:sp>
        <p:nvSpPr>
          <p:cNvPr id="5" name="Text 2"/>
          <p:cNvSpPr/>
          <p:nvPr/>
        </p:nvSpPr>
        <p:spPr>
          <a:xfrm>
            <a:off x="3676531" y="3070741"/>
            <a:ext cx="7277100" cy="629007"/>
          </a:xfrm>
          <a:prstGeom prst="rect">
            <a:avLst/>
          </a:prstGeom>
          <a:noFill/>
          <a:ln/>
        </p:spPr>
        <p:txBody>
          <a:bodyPr wrap="none" rtlCol="0" anchor="t"/>
          <a:lstStyle/>
          <a:p>
            <a:pPr marL="0" indent="0" algn="ctr">
              <a:lnSpc>
                <a:spcPts val="4954"/>
              </a:lnSpc>
              <a:buNone/>
            </a:pPr>
            <a:r>
              <a:rPr lang="en-US" sz="3963" dirty="0">
                <a:solidFill>
                  <a:srgbClr val="EBCCBB"/>
                </a:solidFill>
                <a:latin typeface="Gelasio" pitchFamily="34" charset="0"/>
                <a:ea typeface="Gelasio" pitchFamily="34" charset="-122"/>
                <a:cs typeface="Gelasio" pitchFamily="34" charset="-120"/>
              </a:rPr>
              <a:t>Создание и обучение модели</a:t>
            </a:r>
            <a:endParaRPr lang="en-US" sz="3963" dirty="0"/>
          </a:p>
        </p:txBody>
      </p:sp>
      <p:sp>
        <p:nvSpPr>
          <p:cNvPr id="6" name="Text 3"/>
          <p:cNvSpPr/>
          <p:nvPr/>
        </p:nvSpPr>
        <p:spPr>
          <a:xfrm>
            <a:off x="2533769" y="4001691"/>
            <a:ext cx="9562743" cy="1288256"/>
          </a:xfrm>
          <a:prstGeom prst="rect">
            <a:avLst/>
          </a:prstGeom>
          <a:noFill/>
          <a:ln/>
        </p:spPr>
        <p:txBody>
          <a:bodyPr wrap="square" rtlCol="0" anchor="t"/>
          <a:lstStyle/>
          <a:p>
            <a:pPr marL="0" indent="0">
              <a:lnSpc>
                <a:spcPts val="2536"/>
              </a:lnSpc>
              <a:buNone/>
            </a:pPr>
            <a:r>
              <a:rPr lang="en-US" sz="1585" dirty="0">
                <a:solidFill>
                  <a:srgbClr val="C9C2C0"/>
                </a:solidFill>
                <a:latin typeface="Gelasio" pitchFamily="34" charset="0"/>
                <a:ea typeface="Gelasio" pitchFamily="34" charset="-122"/>
                <a:cs typeface="Gelasio" pitchFamily="34" charset="-120"/>
              </a:rPr>
              <a:t>Модель имеет структуру  последовательного стека слоев. Слои включают в себя сверточные (Conv2D), пулинговые (MaxPooling2D), плоские (Flatten), слой Dropout для регуляризации, и полносвязные слои (Dense). Последний слой имеет 57 узлов с функцией активации softmax, так как у вас 57 различных символов для классификации.</a:t>
            </a:r>
            <a:endParaRPr lang="en-US" sz="1585" dirty="0"/>
          </a:p>
        </p:txBody>
      </p:sp>
      <p:sp>
        <p:nvSpPr>
          <p:cNvPr id="7" name="Text 4"/>
          <p:cNvSpPr/>
          <p:nvPr/>
        </p:nvSpPr>
        <p:spPr>
          <a:xfrm>
            <a:off x="2533769" y="5516404"/>
            <a:ext cx="9562743" cy="1288256"/>
          </a:xfrm>
          <a:prstGeom prst="rect">
            <a:avLst/>
          </a:prstGeom>
          <a:noFill/>
          <a:ln/>
        </p:spPr>
        <p:txBody>
          <a:bodyPr wrap="square" rtlCol="0" anchor="t"/>
          <a:lstStyle/>
          <a:p>
            <a:pPr marL="0" indent="0">
              <a:lnSpc>
                <a:spcPts val="2536"/>
              </a:lnSpc>
              <a:buNone/>
            </a:pPr>
            <a:r>
              <a:rPr lang="en-US" sz="1585" dirty="0">
                <a:solidFill>
                  <a:srgbClr val="C9C2C0"/>
                </a:solidFill>
                <a:latin typeface="Gelasio" pitchFamily="34" charset="0"/>
                <a:ea typeface="Gelasio" pitchFamily="34" charset="-122"/>
                <a:cs typeface="Gelasio" pitchFamily="34" charset="-120"/>
              </a:rPr>
              <a:t>Во время обучения модели также была проведена аугментация данных. В обучающем генераторе применяются различные трансформации, такие как вращение, сдвиг по ширине и высоте, сдвиг по направлению, изменение масштаба, горизонтальное и вертикальное отражение.</a:t>
            </a:r>
            <a:endParaRPr lang="en-US" sz="1585" dirty="0"/>
          </a:p>
        </p:txBody>
      </p:sp>
      <p:sp>
        <p:nvSpPr>
          <p:cNvPr id="8" name="Text 5"/>
          <p:cNvSpPr/>
          <p:nvPr/>
        </p:nvSpPr>
        <p:spPr>
          <a:xfrm>
            <a:off x="2533709" y="6709053"/>
            <a:ext cx="9562743" cy="644128"/>
          </a:xfrm>
          <a:prstGeom prst="rect">
            <a:avLst/>
          </a:prstGeom>
          <a:noFill/>
          <a:ln/>
        </p:spPr>
        <p:txBody>
          <a:bodyPr wrap="square" rtlCol="0" anchor="t"/>
          <a:lstStyle/>
          <a:p>
            <a:pPr marL="0" indent="0">
              <a:lnSpc>
                <a:spcPts val="2536"/>
              </a:lnSpc>
              <a:buNone/>
            </a:pPr>
            <a:r>
              <a:rPr lang="en-US" sz="1585" dirty="0">
                <a:solidFill>
                  <a:srgbClr val="C9C2C0"/>
                </a:solidFill>
                <a:latin typeface="Gelasio" pitchFamily="34" charset="0"/>
                <a:ea typeface="Gelasio" pitchFamily="34" charset="-122"/>
                <a:cs typeface="Gelasio" pitchFamily="34" charset="-120"/>
              </a:rPr>
              <a:t>Обучение длилось 100 эпох и 6 часов времени, в конце обучения значения ошибок составляла около 0.001, значение точности около 9.996</a:t>
            </a:r>
            <a:endParaRPr lang="en-US" sz="1585"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txBody>
          <a:bodyPr/>
          <a:lstStyle/>
          <a:p>
            <a:endParaRPr lang="ru-RU"/>
          </a:p>
        </p:txBody>
      </p:sp>
      <p:sp>
        <p:nvSpPr>
          <p:cNvPr id="3" name="Shape 1"/>
          <p:cNvSpPr/>
          <p:nvPr/>
        </p:nvSpPr>
        <p:spPr>
          <a:xfrm>
            <a:off x="0" y="0"/>
            <a:ext cx="14630400" cy="8230076"/>
          </a:xfrm>
          <a:prstGeom prst="rect">
            <a:avLst/>
          </a:prstGeom>
          <a:solidFill>
            <a:srgbClr val="464342"/>
          </a:solidFill>
          <a:ln/>
        </p:spPr>
        <p:txBody>
          <a:bodyPr/>
          <a:lstStyle/>
          <a:p>
            <a:endParaRPr lang="ru-RU"/>
          </a:p>
        </p:txBody>
      </p:sp>
      <p:pic>
        <p:nvPicPr>
          <p:cNvPr id="4" name="Image 0" descr="preencoded.png"/>
          <p:cNvPicPr>
            <a:picLocks noChangeAspect="1"/>
          </p:cNvPicPr>
          <p:nvPr/>
        </p:nvPicPr>
        <p:blipFill>
          <a:blip r:embed="rId3"/>
          <a:stretch>
            <a:fillRect/>
          </a:stretch>
        </p:blipFill>
        <p:spPr>
          <a:xfrm>
            <a:off x="0" y="0"/>
            <a:ext cx="14630400" cy="8230076"/>
          </a:xfrm>
          <a:prstGeom prst="rect">
            <a:avLst/>
          </a:prstGeom>
        </p:spPr>
      </p:pic>
      <p:sp>
        <p:nvSpPr>
          <p:cNvPr id="5" name="Shape 2"/>
          <p:cNvSpPr/>
          <p:nvPr/>
        </p:nvSpPr>
        <p:spPr>
          <a:xfrm>
            <a:off x="-34956" y="-28426"/>
            <a:ext cx="14630400" cy="8230076"/>
          </a:xfrm>
          <a:prstGeom prst="rect">
            <a:avLst/>
          </a:prstGeom>
          <a:solidFill>
            <a:srgbClr val="464342">
              <a:alpha val="80000"/>
            </a:srgbClr>
          </a:solidFill>
          <a:ln/>
        </p:spPr>
        <p:txBody>
          <a:bodyPr/>
          <a:lstStyle/>
          <a:p>
            <a:endParaRPr lang="ru-RU"/>
          </a:p>
        </p:txBody>
      </p:sp>
      <p:sp>
        <p:nvSpPr>
          <p:cNvPr id="6" name="Text 3"/>
          <p:cNvSpPr/>
          <p:nvPr/>
        </p:nvSpPr>
        <p:spPr>
          <a:xfrm>
            <a:off x="2421974" y="315067"/>
            <a:ext cx="9786451" cy="501968"/>
          </a:xfrm>
          <a:prstGeom prst="rect">
            <a:avLst/>
          </a:prstGeom>
          <a:noFill/>
          <a:ln/>
        </p:spPr>
        <p:txBody>
          <a:bodyPr wrap="none" rtlCol="0" anchor="t"/>
          <a:lstStyle/>
          <a:p>
            <a:pPr marL="0" indent="0" algn="ctr">
              <a:lnSpc>
                <a:spcPts val="3952"/>
              </a:lnSpc>
              <a:buNone/>
            </a:pPr>
            <a:r>
              <a:rPr lang="en-US" sz="5500" dirty="0">
                <a:solidFill>
                  <a:srgbClr val="EBCCBB"/>
                </a:solidFill>
                <a:latin typeface="Gelasio" pitchFamily="34" charset="0"/>
                <a:ea typeface="Gelasio" pitchFamily="34" charset="-122"/>
                <a:cs typeface="Gelasio" pitchFamily="34" charset="-120"/>
              </a:rPr>
              <a:t>Поиск символа на изображении</a:t>
            </a:r>
            <a:endParaRPr lang="en-US" sz="5500" dirty="0"/>
          </a:p>
        </p:txBody>
      </p:sp>
      <p:sp>
        <p:nvSpPr>
          <p:cNvPr id="7" name="Text 4"/>
          <p:cNvSpPr/>
          <p:nvPr/>
        </p:nvSpPr>
        <p:spPr>
          <a:xfrm>
            <a:off x="892920" y="1359239"/>
            <a:ext cx="5969607" cy="802958"/>
          </a:xfrm>
          <a:prstGeom prst="rect">
            <a:avLst/>
          </a:prstGeom>
          <a:noFill/>
          <a:ln/>
        </p:spPr>
        <p:txBody>
          <a:bodyPr wrap="square" rtlCol="0" anchor="t"/>
          <a:lstStyle/>
          <a:p>
            <a:pPr marL="0" indent="0">
              <a:lnSpc>
                <a:spcPts val="3162"/>
              </a:lnSpc>
              <a:buNone/>
            </a:pPr>
            <a:r>
              <a:rPr lang="en-US" sz="3500" dirty="0">
                <a:solidFill>
                  <a:srgbClr val="EBCCBB"/>
                </a:solidFill>
                <a:latin typeface="Gelasio" pitchFamily="34" charset="0"/>
                <a:ea typeface="Gelasio" pitchFamily="34" charset="-122"/>
                <a:cs typeface="Gelasio" pitchFamily="34" charset="-120"/>
              </a:rPr>
              <a:t>Обработка изображений из датасета:</a:t>
            </a:r>
            <a:endParaRPr lang="en-US" sz="3500" dirty="0"/>
          </a:p>
        </p:txBody>
      </p:sp>
      <p:sp>
        <p:nvSpPr>
          <p:cNvPr id="8" name="Text 5"/>
          <p:cNvSpPr/>
          <p:nvPr/>
        </p:nvSpPr>
        <p:spPr>
          <a:xfrm>
            <a:off x="892920" y="2299524"/>
            <a:ext cx="5589362" cy="513874"/>
          </a:xfrm>
          <a:prstGeom prst="rect">
            <a:avLst/>
          </a:prstGeom>
          <a:noFill/>
          <a:ln/>
        </p:spPr>
        <p:txBody>
          <a:bodyPr wrap="square" rtlCol="0" anchor="t"/>
          <a:lstStyle/>
          <a:p>
            <a:pPr marL="0" indent="0">
              <a:lnSpc>
                <a:spcPts val="2024"/>
              </a:lnSpc>
              <a:buNone/>
            </a:pPr>
            <a:r>
              <a:rPr lang="en-US" sz="2000" dirty="0">
                <a:solidFill>
                  <a:srgbClr val="C9C2C0"/>
                </a:solidFill>
                <a:latin typeface="Gelasio" pitchFamily="34" charset="0"/>
                <a:ea typeface="Gelasio" pitchFamily="34" charset="-122"/>
                <a:cs typeface="Gelasio" pitchFamily="34" charset="-120"/>
              </a:rPr>
              <a:t>Создаются объекты изображений. Для каждого изображения:</a:t>
            </a:r>
            <a:endParaRPr lang="en-US" sz="2000" dirty="0"/>
          </a:p>
        </p:txBody>
      </p:sp>
      <p:sp>
        <p:nvSpPr>
          <p:cNvPr id="9" name="Text 6"/>
          <p:cNvSpPr/>
          <p:nvPr/>
        </p:nvSpPr>
        <p:spPr>
          <a:xfrm>
            <a:off x="892919" y="2950725"/>
            <a:ext cx="5353972" cy="513874"/>
          </a:xfrm>
          <a:prstGeom prst="rect">
            <a:avLst/>
          </a:prstGeom>
          <a:noFill/>
          <a:ln/>
        </p:spPr>
        <p:txBody>
          <a:bodyPr wrap="square" rtlCol="0" anchor="t"/>
          <a:lstStyle/>
          <a:p>
            <a:pPr marL="342900" indent="-342900" algn="l">
              <a:lnSpc>
                <a:spcPts val="2024"/>
              </a:lnSpc>
              <a:buSzPct val="100000"/>
              <a:buFont typeface="+mj-lt"/>
              <a:buAutoNum type="arabicPeriod"/>
            </a:pPr>
            <a:r>
              <a:rPr lang="en-US" sz="2000" dirty="0">
                <a:solidFill>
                  <a:srgbClr val="C9C2C0"/>
                </a:solidFill>
                <a:latin typeface="Gelasio" pitchFamily="34" charset="0"/>
                <a:ea typeface="Gelasio" pitchFamily="34" charset="-122"/>
                <a:cs typeface="Gelasio" pitchFamily="34" charset="-120"/>
              </a:rPr>
              <a:t>Применяется контраст, изменение размера и размытие.</a:t>
            </a:r>
            <a:endParaRPr lang="en-US" sz="2000" dirty="0"/>
          </a:p>
        </p:txBody>
      </p:sp>
      <p:sp>
        <p:nvSpPr>
          <p:cNvPr id="10" name="Text 7"/>
          <p:cNvSpPr/>
          <p:nvPr/>
        </p:nvSpPr>
        <p:spPr>
          <a:xfrm>
            <a:off x="892918" y="3743619"/>
            <a:ext cx="5153137" cy="513874"/>
          </a:xfrm>
          <a:prstGeom prst="rect">
            <a:avLst/>
          </a:prstGeom>
          <a:noFill/>
          <a:ln/>
        </p:spPr>
        <p:txBody>
          <a:bodyPr wrap="square" rtlCol="0" anchor="t"/>
          <a:lstStyle/>
          <a:p>
            <a:pPr marL="342900" indent="-342900" algn="l">
              <a:lnSpc>
                <a:spcPts val="2024"/>
              </a:lnSpc>
              <a:buSzPct val="100000"/>
              <a:buFont typeface="+mj-lt"/>
              <a:buAutoNum type="arabicPeriod" startAt="2"/>
            </a:pPr>
            <a:r>
              <a:rPr lang="en-US" sz="2000" dirty="0">
                <a:solidFill>
                  <a:srgbClr val="C9C2C0"/>
                </a:solidFill>
                <a:latin typeface="Gelasio" pitchFamily="34" charset="0"/>
                <a:ea typeface="Gelasio" pitchFamily="34" charset="-122"/>
                <a:cs typeface="Gelasio" pitchFamily="34" charset="-120"/>
              </a:rPr>
              <a:t>Находится самый большой контур, который представляет собой карту.</a:t>
            </a:r>
            <a:endParaRPr lang="en-US" sz="2000" dirty="0"/>
          </a:p>
        </p:txBody>
      </p:sp>
      <p:sp>
        <p:nvSpPr>
          <p:cNvPr id="11" name="Text 8"/>
          <p:cNvSpPr/>
          <p:nvPr/>
        </p:nvSpPr>
        <p:spPr>
          <a:xfrm>
            <a:off x="892919" y="4493754"/>
            <a:ext cx="5256676" cy="513874"/>
          </a:xfrm>
          <a:prstGeom prst="rect">
            <a:avLst/>
          </a:prstGeom>
          <a:noFill/>
          <a:ln/>
        </p:spPr>
        <p:txBody>
          <a:bodyPr wrap="square" rtlCol="0" anchor="t"/>
          <a:lstStyle/>
          <a:p>
            <a:pPr marL="342900" indent="-342900" algn="l">
              <a:lnSpc>
                <a:spcPts val="2024"/>
              </a:lnSpc>
              <a:buSzPct val="100000"/>
              <a:buFont typeface="+mj-lt"/>
              <a:buAutoNum type="arabicPeriod" startAt="3"/>
            </a:pPr>
            <a:r>
              <a:rPr lang="en-US" sz="2000" dirty="0">
                <a:solidFill>
                  <a:srgbClr val="C9C2C0"/>
                </a:solidFill>
                <a:latin typeface="Gelasio" pitchFamily="34" charset="0"/>
                <a:ea typeface="Gelasio" pitchFamily="34" charset="-122"/>
                <a:cs typeface="Gelasio" pitchFamily="34" charset="-120"/>
              </a:rPr>
              <a:t>Для карты находится 10 самых больших контуров, представляющих символы.</a:t>
            </a:r>
            <a:endParaRPr lang="en-US" sz="2000" dirty="0"/>
          </a:p>
        </p:txBody>
      </p:sp>
      <p:sp>
        <p:nvSpPr>
          <p:cNvPr id="12" name="Text 9"/>
          <p:cNvSpPr/>
          <p:nvPr/>
        </p:nvSpPr>
        <p:spPr>
          <a:xfrm>
            <a:off x="892918" y="5243888"/>
            <a:ext cx="5256675" cy="694195"/>
          </a:xfrm>
          <a:prstGeom prst="rect">
            <a:avLst/>
          </a:prstGeom>
          <a:noFill/>
          <a:ln/>
        </p:spPr>
        <p:txBody>
          <a:bodyPr wrap="square" rtlCol="0" anchor="t"/>
          <a:lstStyle/>
          <a:p>
            <a:pPr marL="342900" indent="-342900" algn="l">
              <a:lnSpc>
                <a:spcPts val="2024"/>
              </a:lnSpc>
              <a:buSzPct val="100000"/>
              <a:buFont typeface="+mj-lt"/>
              <a:buAutoNum type="arabicPeriod" startAt="4"/>
            </a:pPr>
            <a:r>
              <a:rPr lang="en-US" sz="2000" dirty="0">
                <a:solidFill>
                  <a:srgbClr val="C9C2C0"/>
                </a:solidFill>
                <a:latin typeface="Gelasio" pitchFamily="34" charset="0"/>
                <a:ea typeface="Gelasio" pitchFamily="34" charset="-122"/>
                <a:cs typeface="Gelasio" pitchFamily="34" charset="-120"/>
              </a:rPr>
              <a:t>Каждый символ сохраняется и подвергается предсказанию </a:t>
            </a:r>
            <a:r>
              <a:rPr lang="en-US" sz="2000" dirty="0" err="1">
                <a:solidFill>
                  <a:srgbClr val="C9C2C0"/>
                </a:solidFill>
                <a:latin typeface="Gelasio" pitchFamily="34" charset="0"/>
                <a:ea typeface="Gelasio" pitchFamily="34" charset="-122"/>
                <a:cs typeface="Gelasio" pitchFamily="34" charset="-120"/>
              </a:rPr>
              <a:t>моделью</a:t>
            </a:r>
            <a:r>
              <a:rPr lang="en-US" sz="2000" dirty="0">
                <a:solidFill>
                  <a:srgbClr val="C9C2C0"/>
                </a:solidFill>
                <a:latin typeface="Gelasio" pitchFamily="34" charset="0"/>
                <a:ea typeface="Gelasio" pitchFamily="34" charset="-122"/>
                <a:cs typeface="Gelasio" pitchFamily="34" charset="-120"/>
              </a:rPr>
              <a:t>.</a:t>
            </a:r>
            <a:r>
              <a:rPr lang="ru-RU" sz="2000" dirty="0">
                <a:solidFill>
                  <a:srgbClr val="C9C2C0"/>
                </a:solidFill>
                <a:latin typeface="Gelasio" pitchFamily="34" charset="0"/>
                <a:ea typeface="Gelasio" pitchFamily="34" charset="-122"/>
                <a:cs typeface="Gelasio" pitchFamily="34" charset="-120"/>
              </a:rPr>
              <a:t> </a:t>
            </a:r>
          </a:p>
        </p:txBody>
      </p:sp>
      <p:sp>
        <p:nvSpPr>
          <p:cNvPr id="13" name="Text 10"/>
          <p:cNvSpPr/>
          <p:nvPr/>
        </p:nvSpPr>
        <p:spPr>
          <a:xfrm>
            <a:off x="892920" y="6138958"/>
            <a:ext cx="2569964" cy="401479"/>
          </a:xfrm>
          <a:prstGeom prst="rect">
            <a:avLst/>
          </a:prstGeom>
          <a:noFill/>
          <a:ln/>
        </p:spPr>
        <p:txBody>
          <a:bodyPr wrap="none" rtlCol="0" anchor="t"/>
          <a:lstStyle/>
          <a:p>
            <a:pPr marL="0" indent="0">
              <a:lnSpc>
                <a:spcPts val="3162"/>
              </a:lnSpc>
              <a:buNone/>
            </a:pPr>
            <a:r>
              <a:rPr lang="en-US" sz="3500" dirty="0">
                <a:solidFill>
                  <a:srgbClr val="EBCCBB"/>
                </a:solidFill>
                <a:latin typeface="Gelasio" pitchFamily="34" charset="0"/>
                <a:ea typeface="Gelasio" pitchFamily="34" charset="-122"/>
                <a:cs typeface="Gelasio" pitchFamily="34" charset="-120"/>
              </a:rPr>
              <a:t>Предсказание:</a:t>
            </a:r>
            <a:endParaRPr lang="en-US" sz="3500" dirty="0"/>
          </a:p>
        </p:txBody>
      </p:sp>
      <p:sp>
        <p:nvSpPr>
          <p:cNvPr id="14" name="Text 11"/>
          <p:cNvSpPr/>
          <p:nvPr/>
        </p:nvSpPr>
        <p:spPr>
          <a:xfrm>
            <a:off x="892918" y="6688218"/>
            <a:ext cx="5353973" cy="1027747"/>
          </a:xfrm>
          <a:prstGeom prst="rect">
            <a:avLst/>
          </a:prstGeom>
          <a:noFill/>
          <a:ln/>
        </p:spPr>
        <p:txBody>
          <a:bodyPr wrap="square" rtlCol="0" anchor="t"/>
          <a:lstStyle/>
          <a:p>
            <a:pPr marL="0" indent="0">
              <a:lnSpc>
                <a:spcPts val="2024"/>
              </a:lnSpc>
              <a:buNone/>
            </a:pPr>
            <a:r>
              <a:rPr lang="en-US" sz="2000" dirty="0">
                <a:solidFill>
                  <a:srgbClr val="C9C2C0"/>
                </a:solidFill>
                <a:latin typeface="Gelasio" pitchFamily="34" charset="0"/>
                <a:ea typeface="Gelasio" pitchFamily="34" charset="-122"/>
                <a:cs typeface="Gelasio" pitchFamily="34" charset="-120"/>
              </a:rPr>
              <a:t>Получение предсказаний модели для каждого символа на карте. Сохранение результатов предсказания, а также создание изображений с контурами и текстовой информацией.</a:t>
            </a:r>
            <a:endParaRPr lang="en-US" sz="2000" dirty="0"/>
          </a:p>
        </p:txBody>
      </p:sp>
      <p:sp>
        <p:nvSpPr>
          <p:cNvPr id="17" name="Text 12"/>
          <p:cNvSpPr/>
          <p:nvPr/>
        </p:nvSpPr>
        <p:spPr>
          <a:xfrm>
            <a:off x="3500318" y="7386995"/>
            <a:ext cx="2569964" cy="401479"/>
          </a:xfrm>
          <a:prstGeom prst="rect">
            <a:avLst/>
          </a:prstGeom>
          <a:noFill/>
          <a:ln/>
        </p:spPr>
        <p:txBody>
          <a:bodyPr wrap="none" rtlCol="0" anchor="t"/>
          <a:lstStyle/>
          <a:p>
            <a:pPr marL="0" indent="0">
              <a:lnSpc>
                <a:spcPts val="3162"/>
              </a:lnSpc>
              <a:buNone/>
            </a:pPr>
            <a:endParaRPr lang="en-US" sz="2530" dirty="0"/>
          </a:p>
        </p:txBody>
      </p:sp>
      <p:pic>
        <p:nvPicPr>
          <p:cNvPr id="20" name="Рисунок 19" descr="Изображение выглядит как рисунок, иллюстрация, графическая вставка, Детское искусство&#10;&#10;Автоматически созданное описание">
            <a:extLst>
              <a:ext uri="{FF2B5EF4-FFF2-40B4-BE49-F238E27FC236}">
                <a16:creationId xmlns:a16="http://schemas.microsoft.com/office/drawing/2014/main" id="{B994E442-36F1-4F3A-3C1C-61C074DA4505}"/>
              </a:ext>
            </a:extLst>
          </p:cNvPr>
          <p:cNvPicPr>
            <a:picLocks noChangeAspect="1"/>
          </p:cNvPicPr>
          <p:nvPr/>
        </p:nvPicPr>
        <p:blipFill>
          <a:blip r:embed="rId4"/>
          <a:stretch>
            <a:fillRect/>
          </a:stretch>
        </p:blipFill>
        <p:spPr>
          <a:xfrm>
            <a:off x="7102491" y="1257655"/>
            <a:ext cx="2738626" cy="2738626"/>
          </a:xfrm>
          <a:prstGeom prst="rect">
            <a:avLst/>
          </a:prstGeom>
        </p:spPr>
      </p:pic>
      <p:pic>
        <p:nvPicPr>
          <p:cNvPr id="22" name="Рисунок 21" descr="Изображение выглядит как беспозвоночный&#10;&#10;Автоматически созданное описание">
            <a:extLst>
              <a:ext uri="{FF2B5EF4-FFF2-40B4-BE49-F238E27FC236}">
                <a16:creationId xmlns:a16="http://schemas.microsoft.com/office/drawing/2014/main" id="{A07B8556-950C-9316-4D01-F957BE6DC09A}"/>
              </a:ext>
            </a:extLst>
          </p:cNvPr>
          <p:cNvPicPr>
            <a:picLocks noChangeAspect="1"/>
          </p:cNvPicPr>
          <p:nvPr/>
        </p:nvPicPr>
        <p:blipFill>
          <a:blip r:embed="rId5"/>
          <a:stretch>
            <a:fillRect/>
          </a:stretch>
        </p:blipFill>
        <p:spPr>
          <a:xfrm>
            <a:off x="7098196" y="4648369"/>
            <a:ext cx="2738626" cy="2738626"/>
          </a:xfrm>
          <a:prstGeom prst="rect">
            <a:avLst/>
          </a:prstGeom>
        </p:spPr>
      </p:pic>
      <p:pic>
        <p:nvPicPr>
          <p:cNvPr id="24" name="Рисунок 23" descr="Изображение выглядит как Детское искусство, мультфильм&#10;&#10;Автоматически созданное описание">
            <a:extLst>
              <a:ext uri="{FF2B5EF4-FFF2-40B4-BE49-F238E27FC236}">
                <a16:creationId xmlns:a16="http://schemas.microsoft.com/office/drawing/2014/main" id="{A3ABBCEF-E67D-3362-A73C-6EFEF55A4D3F}"/>
              </a:ext>
            </a:extLst>
          </p:cNvPr>
          <p:cNvPicPr>
            <a:picLocks noChangeAspect="1"/>
          </p:cNvPicPr>
          <p:nvPr/>
        </p:nvPicPr>
        <p:blipFill>
          <a:blip r:embed="rId6"/>
          <a:stretch>
            <a:fillRect/>
          </a:stretch>
        </p:blipFill>
        <p:spPr>
          <a:xfrm>
            <a:off x="10785423" y="4648369"/>
            <a:ext cx="2738627" cy="2738627"/>
          </a:xfrm>
          <a:prstGeom prst="rect">
            <a:avLst/>
          </a:prstGeom>
        </p:spPr>
      </p:pic>
      <p:pic>
        <p:nvPicPr>
          <p:cNvPr id="26" name="Рисунок 25" descr="Изображение выглядит как графическая вставка, овощи, мультфильм, морковь">
            <a:extLst>
              <a:ext uri="{FF2B5EF4-FFF2-40B4-BE49-F238E27FC236}">
                <a16:creationId xmlns:a16="http://schemas.microsoft.com/office/drawing/2014/main" id="{1BEE5B45-DAC5-E69A-EBB9-95D21ABCE6A6}"/>
              </a:ext>
            </a:extLst>
          </p:cNvPr>
          <p:cNvPicPr>
            <a:picLocks noChangeAspect="1"/>
          </p:cNvPicPr>
          <p:nvPr/>
        </p:nvPicPr>
        <p:blipFill>
          <a:blip r:embed="rId7"/>
          <a:stretch>
            <a:fillRect/>
          </a:stretch>
        </p:blipFill>
        <p:spPr>
          <a:xfrm>
            <a:off x="10800383" y="1257655"/>
            <a:ext cx="2738626" cy="273862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txBody>
          <a:bodyPr/>
          <a:lstStyle/>
          <a:p>
            <a:endParaRPr lang="ru-RU"/>
          </a:p>
        </p:txBody>
      </p:sp>
      <p:sp>
        <p:nvSpPr>
          <p:cNvPr id="3" name="Shape 1"/>
          <p:cNvSpPr/>
          <p:nvPr/>
        </p:nvSpPr>
        <p:spPr>
          <a:xfrm>
            <a:off x="0" y="0"/>
            <a:ext cx="14630400" cy="8229600"/>
          </a:xfrm>
          <a:prstGeom prst="rect">
            <a:avLst/>
          </a:prstGeom>
          <a:solidFill>
            <a:srgbClr val="464342"/>
          </a:solidFill>
          <a:ln/>
        </p:spPr>
        <p:txBody>
          <a:bodyPr/>
          <a:lstStyle/>
          <a:p>
            <a:endParaRPr lang="ru-RU"/>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6" name="Text 3"/>
          <p:cNvSpPr/>
          <p:nvPr/>
        </p:nvSpPr>
        <p:spPr>
          <a:xfrm>
            <a:off x="823972" y="231681"/>
            <a:ext cx="13239631" cy="1075849"/>
          </a:xfrm>
          <a:prstGeom prst="rect">
            <a:avLst/>
          </a:prstGeom>
          <a:noFill/>
          <a:ln/>
        </p:spPr>
        <p:txBody>
          <a:bodyPr wrap="square" rtlCol="0" anchor="t"/>
          <a:lstStyle/>
          <a:p>
            <a:pPr marL="0" indent="0" algn="ctr">
              <a:lnSpc>
                <a:spcPts val="4236"/>
              </a:lnSpc>
              <a:buNone/>
            </a:pPr>
            <a:r>
              <a:rPr lang="en-US" sz="5500" dirty="0">
                <a:solidFill>
                  <a:srgbClr val="EBCCBB"/>
                </a:solidFill>
                <a:latin typeface="Gelasio" pitchFamily="34" charset="0"/>
                <a:ea typeface="Gelasio" pitchFamily="34" charset="-122"/>
                <a:cs typeface="Gelasio" pitchFamily="34" charset="-120"/>
              </a:rPr>
              <a:t>Поиск одинаковых символов на двух картинках</a:t>
            </a:r>
            <a:endParaRPr lang="en-US" sz="5500" dirty="0"/>
          </a:p>
        </p:txBody>
      </p:sp>
      <p:sp>
        <p:nvSpPr>
          <p:cNvPr id="7" name="Text 4"/>
          <p:cNvSpPr/>
          <p:nvPr/>
        </p:nvSpPr>
        <p:spPr>
          <a:xfrm>
            <a:off x="448715" y="1705790"/>
            <a:ext cx="6995073" cy="969108"/>
          </a:xfrm>
          <a:prstGeom prst="rect">
            <a:avLst/>
          </a:prstGeom>
          <a:noFill/>
          <a:ln/>
        </p:spPr>
        <p:txBody>
          <a:bodyPr wrap="square" rtlCol="0" anchor="t"/>
          <a:lstStyle/>
          <a:p>
            <a:pPr marL="0" indent="0">
              <a:lnSpc>
                <a:spcPts val="3389"/>
              </a:lnSpc>
              <a:buNone/>
            </a:pPr>
            <a:r>
              <a:rPr lang="en-US" sz="3500" dirty="0">
                <a:solidFill>
                  <a:srgbClr val="EBCCBB"/>
                </a:solidFill>
                <a:latin typeface="Gelasio" pitchFamily="34" charset="0"/>
                <a:ea typeface="Gelasio" pitchFamily="34" charset="-122"/>
                <a:cs typeface="Gelasio" pitchFamily="34" charset="-120"/>
              </a:rPr>
              <a:t>Сравнение </a:t>
            </a:r>
            <a:r>
              <a:rPr lang="en-US" sz="3500" dirty="0" err="1">
                <a:solidFill>
                  <a:srgbClr val="EBCCBB"/>
                </a:solidFill>
                <a:latin typeface="Gelasio" pitchFamily="34" charset="0"/>
                <a:ea typeface="Gelasio" pitchFamily="34" charset="-122"/>
                <a:cs typeface="Gelasio" pitchFamily="34" charset="-120"/>
              </a:rPr>
              <a:t>комбинаций</a:t>
            </a:r>
            <a:r>
              <a:rPr lang="en-US" sz="3500" dirty="0">
                <a:solidFill>
                  <a:srgbClr val="EBCCBB"/>
                </a:solidFill>
                <a:latin typeface="Gelasio" pitchFamily="34" charset="0"/>
                <a:ea typeface="Gelasio" pitchFamily="34" charset="-122"/>
                <a:cs typeface="Gelasio" pitchFamily="34" charset="-120"/>
              </a:rPr>
              <a:t> </a:t>
            </a:r>
            <a:r>
              <a:rPr lang="en-US" sz="3500" dirty="0" err="1">
                <a:solidFill>
                  <a:srgbClr val="EBCCBB"/>
                </a:solidFill>
                <a:latin typeface="Gelasio" pitchFamily="34" charset="0"/>
                <a:ea typeface="Gelasio" pitchFamily="34" charset="-122"/>
                <a:cs typeface="Gelasio" pitchFamily="34" charset="-120"/>
              </a:rPr>
              <a:t>изображений</a:t>
            </a:r>
            <a:r>
              <a:rPr lang="en-US" sz="3500" dirty="0">
                <a:solidFill>
                  <a:srgbClr val="EBCCBB"/>
                </a:solidFill>
                <a:latin typeface="Gelasio" pitchFamily="34" charset="0"/>
                <a:ea typeface="Gelasio" pitchFamily="34" charset="-122"/>
                <a:cs typeface="Gelasio" pitchFamily="34" charset="-120"/>
              </a:rPr>
              <a:t>.</a:t>
            </a:r>
            <a:endParaRPr lang="en-US" sz="3500" dirty="0"/>
          </a:p>
        </p:txBody>
      </p:sp>
      <p:sp>
        <p:nvSpPr>
          <p:cNvPr id="8" name="Text 5"/>
          <p:cNvSpPr/>
          <p:nvPr/>
        </p:nvSpPr>
        <p:spPr>
          <a:xfrm>
            <a:off x="516970" y="2685728"/>
            <a:ext cx="5419486" cy="826175"/>
          </a:xfrm>
          <a:prstGeom prst="rect">
            <a:avLst/>
          </a:prstGeom>
          <a:noFill/>
          <a:ln/>
        </p:spPr>
        <p:txBody>
          <a:bodyPr wrap="square" rtlCol="0" anchor="t"/>
          <a:lstStyle/>
          <a:p>
            <a:pPr marL="0" indent="0">
              <a:lnSpc>
                <a:spcPts val="2169"/>
              </a:lnSpc>
              <a:buNone/>
            </a:pPr>
            <a:r>
              <a:rPr lang="en-US" sz="2000" dirty="0">
                <a:solidFill>
                  <a:srgbClr val="C9C2C0"/>
                </a:solidFill>
                <a:latin typeface="Gelasio" pitchFamily="34" charset="0"/>
                <a:ea typeface="Gelasio" pitchFamily="34" charset="-122"/>
                <a:cs typeface="Gelasio" pitchFamily="34" charset="-120"/>
              </a:rPr>
              <a:t>Для каждой комбинации пары изображений выполняется сравнение предсказанных </a:t>
            </a:r>
            <a:r>
              <a:rPr lang="en-US" sz="2000" dirty="0" err="1">
                <a:solidFill>
                  <a:srgbClr val="C9C2C0"/>
                </a:solidFill>
                <a:latin typeface="Gelasio" pitchFamily="34" charset="0"/>
                <a:ea typeface="Gelasio" pitchFamily="34" charset="-122"/>
                <a:cs typeface="Gelasio" pitchFamily="34" charset="-120"/>
              </a:rPr>
              <a:t>меток</a:t>
            </a:r>
            <a:r>
              <a:rPr lang="en-US" sz="2000" dirty="0">
                <a:solidFill>
                  <a:srgbClr val="C9C2C0"/>
                </a:solidFill>
                <a:latin typeface="Gelasio" pitchFamily="34" charset="0"/>
                <a:ea typeface="Gelasio" pitchFamily="34" charset="-122"/>
                <a:cs typeface="Gelasio" pitchFamily="34" charset="-120"/>
              </a:rPr>
              <a:t> </a:t>
            </a:r>
            <a:r>
              <a:rPr lang="en-US" sz="2000" dirty="0" err="1">
                <a:solidFill>
                  <a:srgbClr val="C9C2C0"/>
                </a:solidFill>
                <a:latin typeface="Gelasio" pitchFamily="34" charset="0"/>
                <a:ea typeface="Gelasio" pitchFamily="34" charset="-122"/>
                <a:cs typeface="Gelasio" pitchFamily="34" charset="-120"/>
              </a:rPr>
              <a:t>классов</a:t>
            </a:r>
            <a:r>
              <a:rPr lang="en-US" sz="2000" dirty="0">
                <a:solidFill>
                  <a:srgbClr val="C9C2C0"/>
                </a:solidFill>
                <a:latin typeface="Gelasio" pitchFamily="34" charset="0"/>
                <a:ea typeface="Gelasio" pitchFamily="34" charset="-122"/>
                <a:cs typeface="Gelasio" pitchFamily="34" charset="-120"/>
              </a:rPr>
              <a:t>:</a:t>
            </a:r>
            <a:endParaRPr lang="en-US" sz="2000" dirty="0"/>
          </a:p>
        </p:txBody>
      </p:sp>
      <p:sp>
        <p:nvSpPr>
          <p:cNvPr id="9" name="Text 6"/>
          <p:cNvSpPr/>
          <p:nvPr/>
        </p:nvSpPr>
        <p:spPr>
          <a:xfrm>
            <a:off x="516970" y="3715120"/>
            <a:ext cx="4033004" cy="275392"/>
          </a:xfrm>
          <a:prstGeom prst="rect">
            <a:avLst/>
          </a:prstGeom>
          <a:noFill/>
          <a:ln/>
        </p:spPr>
        <p:txBody>
          <a:bodyPr wrap="none" rtlCol="0" anchor="t"/>
          <a:lstStyle/>
          <a:p>
            <a:pPr marL="342900" indent="-342900" algn="l">
              <a:lnSpc>
                <a:spcPts val="2169"/>
              </a:lnSpc>
              <a:buSzPct val="100000"/>
              <a:buFont typeface="+mj-lt"/>
              <a:buAutoNum type="arabicPeriod"/>
            </a:pPr>
            <a:r>
              <a:rPr lang="en-US" sz="2000" dirty="0">
                <a:solidFill>
                  <a:srgbClr val="C9C2C0"/>
                </a:solidFill>
                <a:latin typeface="Gelasio" pitchFamily="34" charset="0"/>
                <a:ea typeface="Gelasio" pitchFamily="34" charset="-122"/>
                <a:cs typeface="Gelasio" pitchFamily="34" charset="-120"/>
              </a:rPr>
              <a:t>Находятся общие метки.</a:t>
            </a:r>
            <a:endParaRPr lang="en-US" sz="2000" dirty="0"/>
          </a:p>
        </p:txBody>
      </p:sp>
      <p:sp>
        <p:nvSpPr>
          <p:cNvPr id="10" name="Text 7"/>
          <p:cNvSpPr/>
          <p:nvPr/>
        </p:nvSpPr>
        <p:spPr>
          <a:xfrm>
            <a:off x="516970" y="4193729"/>
            <a:ext cx="4033004" cy="550783"/>
          </a:xfrm>
          <a:prstGeom prst="rect">
            <a:avLst/>
          </a:prstGeom>
          <a:noFill/>
          <a:ln/>
        </p:spPr>
        <p:txBody>
          <a:bodyPr wrap="square" rtlCol="0" anchor="t"/>
          <a:lstStyle/>
          <a:p>
            <a:pPr marL="342900" indent="-342900" algn="l">
              <a:lnSpc>
                <a:spcPts val="2169"/>
              </a:lnSpc>
              <a:buSzPct val="100000"/>
              <a:buFont typeface="+mj-lt"/>
              <a:buAutoNum type="arabicPeriod" startAt="2"/>
            </a:pPr>
            <a:r>
              <a:rPr lang="en-US" sz="2000" dirty="0">
                <a:solidFill>
                  <a:srgbClr val="C9C2C0"/>
                </a:solidFill>
                <a:latin typeface="Gelasio" pitchFamily="34" charset="0"/>
                <a:ea typeface="Gelasio" pitchFamily="34" charset="-122"/>
                <a:cs typeface="Gelasio" pitchFamily="34" charset="-120"/>
              </a:rPr>
              <a:t>Выбирается метка с наивысшей средней вероятностью предсказания.</a:t>
            </a:r>
            <a:endParaRPr lang="en-US" sz="2000" dirty="0"/>
          </a:p>
        </p:txBody>
      </p:sp>
      <p:sp>
        <p:nvSpPr>
          <p:cNvPr id="11" name="Text 8"/>
          <p:cNvSpPr/>
          <p:nvPr/>
        </p:nvSpPr>
        <p:spPr>
          <a:xfrm>
            <a:off x="516970" y="5173398"/>
            <a:ext cx="4033004" cy="826175"/>
          </a:xfrm>
          <a:prstGeom prst="rect">
            <a:avLst/>
          </a:prstGeom>
          <a:noFill/>
          <a:ln/>
        </p:spPr>
        <p:txBody>
          <a:bodyPr wrap="square" rtlCol="0" anchor="t"/>
          <a:lstStyle/>
          <a:p>
            <a:pPr marL="342900" indent="-342900" algn="l">
              <a:lnSpc>
                <a:spcPts val="2169"/>
              </a:lnSpc>
              <a:buSzPct val="100000"/>
              <a:buFont typeface="+mj-lt"/>
              <a:buAutoNum type="arabicPeriod" startAt="3"/>
            </a:pPr>
            <a:r>
              <a:rPr lang="en-US" sz="2000" dirty="0">
                <a:solidFill>
                  <a:srgbClr val="C9C2C0"/>
                </a:solidFill>
                <a:latin typeface="Gelasio" pitchFamily="34" charset="0"/>
                <a:ea typeface="Gelasio" pitchFamily="34" charset="-122"/>
                <a:cs typeface="Gelasio" pitchFamily="34" charset="-120"/>
              </a:rPr>
              <a:t>Создаются изображения с выделенными символами и текстовой информацией о результате.</a:t>
            </a:r>
            <a:endParaRPr lang="en-US" sz="2000" dirty="0"/>
          </a:p>
        </p:txBody>
      </p:sp>
      <p:sp>
        <p:nvSpPr>
          <p:cNvPr id="12" name="Text 9"/>
          <p:cNvSpPr/>
          <p:nvPr/>
        </p:nvSpPr>
        <p:spPr>
          <a:xfrm>
            <a:off x="611182" y="6523810"/>
            <a:ext cx="5325273" cy="550783"/>
          </a:xfrm>
          <a:prstGeom prst="rect">
            <a:avLst/>
          </a:prstGeom>
          <a:noFill/>
          <a:ln/>
        </p:spPr>
        <p:txBody>
          <a:bodyPr wrap="square" rtlCol="0" anchor="t"/>
          <a:lstStyle/>
          <a:p>
            <a:pPr marL="0" indent="0">
              <a:lnSpc>
                <a:spcPts val="2169"/>
              </a:lnSpc>
              <a:buNone/>
            </a:pPr>
            <a:r>
              <a:rPr lang="en-US" sz="2000" dirty="0">
                <a:solidFill>
                  <a:srgbClr val="C9C2C0"/>
                </a:solidFill>
                <a:latin typeface="Gelasio" pitchFamily="34" charset="0"/>
                <a:ea typeface="Gelasio" pitchFamily="34" charset="-122"/>
                <a:cs typeface="Gelasio" pitchFamily="34" charset="-120"/>
              </a:rPr>
              <a:t>После обработки было получено 1428 комбинаций изображений.</a:t>
            </a:r>
            <a:endParaRPr lang="en-US" sz="2000" dirty="0"/>
          </a:p>
        </p:txBody>
      </p:sp>
      <p:pic>
        <p:nvPicPr>
          <p:cNvPr id="13" name="Image 1" descr="preencoded.png"/>
          <p:cNvPicPr>
            <a:picLocks noChangeAspect="1"/>
          </p:cNvPicPr>
          <p:nvPr/>
        </p:nvPicPr>
        <p:blipFill>
          <a:blip r:embed="rId4"/>
          <a:stretch>
            <a:fillRect/>
          </a:stretch>
        </p:blipFill>
        <p:spPr>
          <a:xfrm>
            <a:off x="7126613" y="5006741"/>
            <a:ext cx="5650199" cy="2825002"/>
          </a:xfrm>
          <a:prstGeom prst="rect">
            <a:avLst/>
          </a:prstGeom>
        </p:spPr>
      </p:pic>
      <p:pic>
        <p:nvPicPr>
          <p:cNvPr id="14" name="Image 2" descr="preencoded.png"/>
          <p:cNvPicPr>
            <a:picLocks noChangeAspect="1"/>
          </p:cNvPicPr>
          <p:nvPr/>
        </p:nvPicPr>
        <p:blipFill>
          <a:blip r:embed="rId5"/>
          <a:stretch>
            <a:fillRect/>
          </a:stretch>
        </p:blipFill>
        <p:spPr>
          <a:xfrm>
            <a:off x="7126612" y="1663833"/>
            <a:ext cx="5650199" cy="282500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txBody>
          <a:bodyPr/>
          <a:lstStyle/>
          <a:p>
            <a:endParaRPr lang="ru-RU"/>
          </a:p>
        </p:txBody>
      </p:sp>
      <p:sp>
        <p:nvSpPr>
          <p:cNvPr id="3" name="Shape 1"/>
          <p:cNvSpPr/>
          <p:nvPr/>
        </p:nvSpPr>
        <p:spPr>
          <a:xfrm>
            <a:off x="0" y="0"/>
            <a:ext cx="14630400" cy="8229600"/>
          </a:xfrm>
          <a:prstGeom prst="rect">
            <a:avLst/>
          </a:prstGeom>
          <a:solidFill>
            <a:srgbClr val="464342"/>
          </a:solidFill>
          <a:ln/>
        </p:spPr>
        <p:txBody>
          <a:bodyPr/>
          <a:lstStyle/>
          <a:p>
            <a:endParaRPr lang="ru-RU"/>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6" name="Text 3"/>
          <p:cNvSpPr/>
          <p:nvPr/>
        </p:nvSpPr>
        <p:spPr>
          <a:xfrm>
            <a:off x="823972" y="85686"/>
            <a:ext cx="13239631" cy="1075849"/>
          </a:xfrm>
          <a:prstGeom prst="rect">
            <a:avLst/>
          </a:prstGeom>
          <a:noFill/>
          <a:ln/>
        </p:spPr>
        <p:txBody>
          <a:bodyPr wrap="square" rtlCol="0" anchor="t"/>
          <a:lstStyle/>
          <a:p>
            <a:pPr marL="0" indent="0" algn="ctr">
              <a:lnSpc>
                <a:spcPts val="4236"/>
              </a:lnSpc>
              <a:buNone/>
            </a:pPr>
            <a:endParaRPr lang="ru-RU" sz="5500" dirty="0">
              <a:solidFill>
                <a:srgbClr val="EBCCBB"/>
              </a:solidFill>
              <a:latin typeface="Gelasio" pitchFamily="34" charset="0"/>
              <a:ea typeface="Gelasio" pitchFamily="34" charset="-122"/>
              <a:cs typeface="Gelasio" pitchFamily="34" charset="-120"/>
            </a:endParaRPr>
          </a:p>
          <a:p>
            <a:pPr marL="0" indent="0" algn="ctr">
              <a:lnSpc>
                <a:spcPts val="4236"/>
              </a:lnSpc>
              <a:buNone/>
            </a:pPr>
            <a:r>
              <a:rPr lang="ru-RU" sz="5500" dirty="0">
                <a:solidFill>
                  <a:srgbClr val="EBCCBB"/>
                </a:solidFill>
                <a:latin typeface="Gelasio" pitchFamily="34" charset="0"/>
                <a:ea typeface="Gelasio" pitchFamily="34" charset="-122"/>
                <a:cs typeface="Gelasio" pitchFamily="34" charset="-120"/>
              </a:rPr>
              <a:t>Интерфейс игры</a:t>
            </a:r>
            <a:endParaRPr lang="en-US" sz="5500" dirty="0"/>
          </a:p>
        </p:txBody>
      </p:sp>
      <p:sp>
        <p:nvSpPr>
          <p:cNvPr id="8" name="Text 5"/>
          <p:cNvSpPr/>
          <p:nvPr/>
        </p:nvSpPr>
        <p:spPr>
          <a:xfrm>
            <a:off x="612663" y="1334183"/>
            <a:ext cx="14272918" cy="1419649"/>
          </a:xfrm>
          <a:prstGeom prst="rect">
            <a:avLst/>
          </a:prstGeom>
          <a:noFill/>
          <a:ln/>
        </p:spPr>
        <p:txBody>
          <a:bodyPr wrap="square" rtlCol="0" anchor="t"/>
          <a:lstStyle/>
          <a:p>
            <a:pPr>
              <a:lnSpc>
                <a:spcPts val="2169"/>
              </a:lnSpc>
            </a:pPr>
            <a:r>
              <a:rPr lang="ru-RU" sz="2000" dirty="0">
                <a:solidFill>
                  <a:srgbClr val="C9C2C0"/>
                </a:solidFill>
                <a:latin typeface="Gelasio" pitchFamily="34" charset="0"/>
                <a:ea typeface="Gelasio" pitchFamily="34" charset="-122"/>
                <a:cs typeface="Gelasio" pitchFamily="34" charset="-120"/>
              </a:rPr>
              <a:t>Получившаяся игра имеет интерфейс, представленный слева. </a:t>
            </a:r>
          </a:p>
          <a:p>
            <a:pPr>
              <a:lnSpc>
                <a:spcPts val="2169"/>
              </a:lnSpc>
            </a:pPr>
            <a:endParaRPr lang="ru-RU" sz="2000" dirty="0">
              <a:solidFill>
                <a:srgbClr val="C9C2C0"/>
              </a:solidFill>
              <a:latin typeface="Gelasio" pitchFamily="34" charset="0"/>
              <a:ea typeface="Gelasio" pitchFamily="34" charset="-122"/>
              <a:cs typeface="Gelasio" pitchFamily="34" charset="-120"/>
            </a:endParaRPr>
          </a:p>
          <a:p>
            <a:pPr>
              <a:lnSpc>
                <a:spcPts val="2169"/>
              </a:lnSpc>
            </a:pPr>
            <a:r>
              <a:rPr lang="ru-RU" sz="2000" dirty="0">
                <a:solidFill>
                  <a:srgbClr val="C9C2C0"/>
                </a:solidFill>
                <a:ea typeface="Gelasio" pitchFamily="34" charset="-122"/>
              </a:rPr>
              <a:t>Слева располагаются случайно сгенерированные карточки, на которых игроку предлагается найти общий символ.</a:t>
            </a:r>
          </a:p>
          <a:p>
            <a:pPr>
              <a:lnSpc>
                <a:spcPts val="2169"/>
              </a:lnSpc>
            </a:pPr>
            <a:r>
              <a:rPr lang="ru-RU" sz="2000" dirty="0">
                <a:solidFill>
                  <a:srgbClr val="C9C2C0"/>
                </a:solidFill>
                <a:ea typeface="Gelasio" pitchFamily="34" charset="-122"/>
              </a:rPr>
              <a:t>Справа располагаются аналогичные карточки, на которых выделен общий символ, найденный нейронной сетью с соответствующей подписью.</a:t>
            </a:r>
          </a:p>
          <a:p>
            <a:pPr>
              <a:lnSpc>
                <a:spcPts val="2169"/>
              </a:lnSpc>
            </a:pPr>
            <a:endParaRPr lang="ru-RU" sz="2000" dirty="0">
              <a:solidFill>
                <a:srgbClr val="C9C2C0"/>
              </a:solidFill>
              <a:ea typeface="Gelasio" pitchFamily="34" charset="-122"/>
            </a:endParaRPr>
          </a:p>
          <a:p>
            <a:pPr>
              <a:lnSpc>
                <a:spcPts val="2169"/>
              </a:lnSpc>
            </a:pPr>
            <a:r>
              <a:rPr lang="ru-RU" sz="2000" dirty="0">
                <a:solidFill>
                  <a:srgbClr val="C9C2C0"/>
                </a:solidFill>
                <a:ea typeface="Gelasio" pitchFamily="34" charset="-122"/>
              </a:rPr>
              <a:t>При завершении поиска, нейронная сеть выдает сообщение о том, что нужный символ был найден.</a:t>
            </a:r>
            <a:endParaRPr lang="en-US" sz="2000" dirty="0"/>
          </a:p>
          <a:p>
            <a:pPr>
              <a:lnSpc>
                <a:spcPts val="2169"/>
              </a:lnSpc>
            </a:pPr>
            <a:endParaRPr lang="ru-RU" sz="2000" dirty="0">
              <a:solidFill>
                <a:srgbClr val="C9C2C0"/>
              </a:solidFill>
              <a:ea typeface="Gelasio" pitchFamily="34" charset="-122"/>
            </a:endParaRPr>
          </a:p>
          <a:p>
            <a:pPr>
              <a:lnSpc>
                <a:spcPts val="2169"/>
              </a:lnSpc>
            </a:pPr>
            <a:endParaRPr lang="ru-RU" sz="2000" dirty="0">
              <a:solidFill>
                <a:srgbClr val="C9C2C0"/>
              </a:solidFill>
              <a:ea typeface="Gelasio" pitchFamily="34" charset="-122"/>
            </a:endParaRPr>
          </a:p>
          <a:p>
            <a:pPr marL="0" indent="0">
              <a:lnSpc>
                <a:spcPts val="2169"/>
              </a:lnSpc>
              <a:buNone/>
            </a:pPr>
            <a:endParaRPr lang="en-US" sz="2000" dirty="0"/>
          </a:p>
        </p:txBody>
      </p:sp>
      <p:pic>
        <p:nvPicPr>
          <p:cNvPr id="15" name="Рисунок 14" descr="Изображение выглядит как текст, графическая вставка, снимок экрана, графический дизайн&#10;&#10;Автоматически созданное описание">
            <a:extLst>
              <a:ext uri="{FF2B5EF4-FFF2-40B4-BE49-F238E27FC236}">
                <a16:creationId xmlns:a16="http://schemas.microsoft.com/office/drawing/2014/main" id="{3DCFD329-B7FB-1F97-4875-8AFD91A78C89}"/>
              </a:ext>
            </a:extLst>
          </p:cNvPr>
          <p:cNvPicPr>
            <a:picLocks noChangeAspect="1"/>
          </p:cNvPicPr>
          <p:nvPr/>
        </p:nvPicPr>
        <p:blipFill rotWithShape="1">
          <a:blip r:embed="rId4"/>
          <a:srcRect t="1308"/>
          <a:stretch/>
        </p:blipFill>
        <p:spPr>
          <a:xfrm>
            <a:off x="3065356" y="3511271"/>
            <a:ext cx="8756862" cy="4550736"/>
          </a:xfrm>
          <a:prstGeom prst="rect">
            <a:avLst/>
          </a:prstGeom>
        </p:spPr>
      </p:pic>
    </p:spTree>
    <p:extLst>
      <p:ext uri="{BB962C8B-B14F-4D97-AF65-F5344CB8AC3E}">
        <p14:creationId xmlns:p14="http://schemas.microsoft.com/office/powerpoint/2010/main" val="33077638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txBody>
          <a:bodyPr/>
          <a:lstStyle/>
          <a:p>
            <a:endParaRPr lang="ru-RU"/>
          </a:p>
        </p:txBody>
      </p:sp>
      <p:sp>
        <p:nvSpPr>
          <p:cNvPr id="3" name="Shape 1"/>
          <p:cNvSpPr/>
          <p:nvPr/>
        </p:nvSpPr>
        <p:spPr>
          <a:xfrm>
            <a:off x="0" y="0"/>
            <a:ext cx="14630400" cy="8229600"/>
          </a:xfrm>
          <a:prstGeom prst="rect">
            <a:avLst/>
          </a:prstGeom>
          <a:solidFill>
            <a:srgbClr val="464342"/>
          </a:solidFill>
          <a:ln/>
        </p:spPr>
        <p:txBody>
          <a:bodyPr/>
          <a:lstStyle/>
          <a:p>
            <a:endParaRPr lang="ru-RU"/>
          </a:p>
        </p:txBody>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3950970" y="4034076"/>
            <a:ext cx="6728460" cy="694373"/>
          </a:xfrm>
          <a:prstGeom prst="rect">
            <a:avLst/>
          </a:prstGeom>
          <a:noFill/>
          <a:ln/>
        </p:spPr>
        <p:txBody>
          <a:bodyPr wrap="none" rtlCol="0" anchor="t"/>
          <a:lstStyle/>
          <a:p>
            <a:pPr marL="0" indent="0" algn="ctr">
              <a:lnSpc>
                <a:spcPts val="5468"/>
              </a:lnSpc>
              <a:buNone/>
            </a:pPr>
            <a:r>
              <a:rPr lang="en-US" sz="4374" dirty="0">
                <a:solidFill>
                  <a:srgbClr val="EBCCBB"/>
                </a:solidFill>
                <a:latin typeface="Gelasio" pitchFamily="34" charset="0"/>
                <a:ea typeface="Gelasio" pitchFamily="34" charset="-122"/>
                <a:cs typeface="Gelasio" pitchFamily="34" charset="-120"/>
              </a:rPr>
              <a:t>Сравнительная таблица </a:t>
            </a:r>
            <a:endParaRPr lang="en-US" sz="4374" dirty="0"/>
          </a:p>
        </p:txBody>
      </p:sp>
      <p:sp>
        <p:nvSpPr>
          <p:cNvPr id="6" name="Shape 3"/>
          <p:cNvSpPr/>
          <p:nvPr/>
        </p:nvSpPr>
        <p:spPr>
          <a:xfrm>
            <a:off x="2037993" y="5061704"/>
            <a:ext cx="10554414" cy="637103"/>
          </a:xfrm>
          <a:prstGeom prst="rect">
            <a:avLst/>
          </a:prstGeom>
          <a:solidFill>
            <a:srgbClr val="393636"/>
          </a:solidFill>
          <a:ln/>
        </p:spPr>
        <p:txBody>
          <a:bodyPr/>
          <a:lstStyle/>
          <a:p>
            <a:endParaRPr lang="ru-RU"/>
          </a:p>
        </p:txBody>
      </p:sp>
      <p:sp>
        <p:nvSpPr>
          <p:cNvPr id="7" name="Text 4"/>
          <p:cNvSpPr/>
          <p:nvPr/>
        </p:nvSpPr>
        <p:spPr>
          <a:xfrm>
            <a:off x="2260402" y="5202555"/>
            <a:ext cx="1957149" cy="355402"/>
          </a:xfrm>
          <a:prstGeom prst="rect">
            <a:avLst/>
          </a:prstGeom>
          <a:noFill/>
          <a:ln/>
        </p:spPr>
        <p:txBody>
          <a:bodyPr wrap="none" rtlCol="0" anchor="t"/>
          <a:lstStyle/>
          <a:p>
            <a:pPr marL="0" indent="0" algn="ctr">
              <a:lnSpc>
                <a:spcPts val="2799"/>
              </a:lnSpc>
              <a:buNone/>
            </a:pPr>
            <a:r>
              <a:rPr lang="en-US" sz="1750" dirty="0">
                <a:solidFill>
                  <a:srgbClr val="C9C2C0"/>
                </a:solidFill>
                <a:latin typeface="Gelasio" pitchFamily="34" charset="0"/>
                <a:ea typeface="Gelasio" pitchFamily="34" charset="-122"/>
                <a:cs typeface="Gelasio" pitchFamily="34" charset="-120"/>
              </a:rPr>
              <a:t>Характеристики</a:t>
            </a:r>
            <a:endParaRPr lang="en-US" sz="1750" dirty="0"/>
          </a:p>
        </p:txBody>
      </p:sp>
      <p:sp>
        <p:nvSpPr>
          <p:cNvPr id="8" name="Text 5"/>
          <p:cNvSpPr/>
          <p:nvPr/>
        </p:nvSpPr>
        <p:spPr>
          <a:xfrm>
            <a:off x="4669512" y="5202555"/>
            <a:ext cx="3760232" cy="355402"/>
          </a:xfrm>
          <a:prstGeom prst="rect">
            <a:avLst/>
          </a:prstGeom>
          <a:noFill/>
          <a:ln/>
        </p:spPr>
        <p:txBody>
          <a:bodyPr wrap="none" rtlCol="0" anchor="t"/>
          <a:lstStyle/>
          <a:p>
            <a:pPr marL="0" indent="0" algn="ctr">
              <a:lnSpc>
                <a:spcPts val="2799"/>
              </a:lnSpc>
              <a:buNone/>
            </a:pPr>
            <a:r>
              <a:rPr lang="en-US" sz="1750" dirty="0">
                <a:solidFill>
                  <a:srgbClr val="C9C2C0"/>
                </a:solidFill>
                <a:latin typeface="Gelasio" pitchFamily="34" charset="0"/>
                <a:ea typeface="Gelasio" pitchFamily="34" charset="-122"/>
                <a:cs typeface="Gelasio" pitchFamily="34" charset="-120"/>
              </a:rPr>
              <a:t>Нейронная сеть</a:t>
            </a:r>
            <a:endParaRPr lang="en-US" sz="1750" dirty="0"/>
          </a:p>
        </p:txBody>
      </p:sp>
      <p:sp>
        <p:nvSpPr>
          <p:cNvPr id="9" name="Text 6"/>
          <p:cNvSpPr/>
          <p:nvPr/>
        </p:nvSpPr>
        <p:spPr>
          <a:xfrm>
            <a:off x="8881705" y="5202555"/>
            <a:ext cx="3488531" cy="355402"/>
          </a:xfrm>
          <a:prstGeom prst="rect">
            <a:avLst/>
          </a:prstGeom>
          <a:noFill/>
          <a:ln/>
        </p:spPr>
        <p:txBody>
          <a:bodyPr wrap="none" rtlCol="0" anchor="t"/>
          <a:lstStyle/>
          <a:p>
            <a:pPr marL="0" indent="0" algn="ctr">
              <a:lnSpc>
                <a:spcPts val="2799"/>
              </a:lnSpc>
              <a:buNone/>
            </a:pPr>
            <a:r>
              <a:rPr lang="en-US" sz="1750" dirty="0">
                <a:solidFill>
                  <a:srgbClr val="C9C2C0"/>
                </a:solidFill>
                <a:latin typeface="Gelasio" pitchFamily="34" charset="0"/>
                <a:ea typeface="Gelasio" pitchFamily="34" charset="-122"/>
                <a:cs typeface="Gelasio" pitchFamily="34" charset="-120"/>
              </a:rPr>
              <a:t>Человек</a:t>
            </a:r>
            <a:endParaRPr lang="en-US" sz="1750" dirty="0"/>
          </a:p>
        </p:txBody>
      </p:sp>
      <p:sp>
        <p:nvSpPr>
          <p:cNvPr id="10" name="Text 7"/>
          <p:cNvSpPr/>
          <p:nvPr/>
        </p:nvSpPr>
        <p:spPr>
          <a:xfrm>
            <a:off x="2260402" y="5839658"/>
            <a:ext cx="1957149" cy="355402"/>
          </a:xfrm>
          <a:prstGeom prst="rect">
            <a:avLst/>
          </a:prstGeom>
          <a:noFill/>
          <a:ln/>
        </p:spPr>
        <p:txBody>
          <a:bodyPr wrap="none" rtlCol="0" anchor="t"/>
          <a:lstStyle/>
          <a:p>
            <a:pPr marL="0" indent="0">
              <a:lnSpc>
                <a:spcPts val="2799"/>
              </a:lnSpc>
              <a:buNone/>
            </a:pPr>
            <a:r>
              <a:rPr lang="en-US" sz="1750" dirty="0">
                <a:solidFill>
                  <a:srgbClr val="C9C2C0"/>
                </a:solidFill>
                <a:latin typeface="Gelasio" pitchFamily="34" charset="0"/>
                <a:ea typeface="Gelasio" pitchFamily="34" charset="-122"/>
                <a:cs typeface="Gelasio" pitchFamily="34" charset="-120"/>
              </a:rPr>
              <a:t>Время работы</a:t>
            </a:r>
            <a:endParaRPr lang="en-US" sz="1750" dirty="0"/>
          </a:p>
        </p:txBody>
      </p:sp>
      <p:sp>
        <p:nvSpPr>
          <p:cNvPr id="11" name="Text 8"/>
          <p:cNvSpPr/>
          <p:nvPr/>
        </p:nvSpPr>
        <p:spPr>
          <a:xfrm>
            <a:off x="4669512" y="5839658"/>
            <a:ext cx="3760232" cy="355402"/>
          </a:xfrm>
          <a:prstGeom prst="rect">
            <a:avLst/>
          </a:prstGeom>
          <a:noFill/>
          <a:ln/>
        </p:spPr>
        <p:txBody>
          <a:bodyPr wrap="none" rtlCol="0" anchor="t"/>
          <a:lstStyle/>
          <a:p>
            <a:pPr marL="0" indent="0">
              <a:lnSpc>
                <a:spcPts val="2799"/>
              </a:lnSpc>
              <a:buNone/>
            </a:pPr>
            <a:r>
              <a:rPr lang="en-US" sz="1750" dirty="0">
                <a:solidFill>
                  <a:srgbClr val="C9C2C0"/>
                </a:solidFill>
                <a:latin typeface="Gelasio" pitchFamily="34" charset="0"/>
                <a:ea typeface="Gelasio" pitchFamily="34" charset="-122"/>
                <a:cs typeface="Gelasio" pitchFamily="34" charset="-120"/>
              </a:rPr>
              <a:t>0.16сек/комбинация</a:t>
            </a:r>
            <a:endParaRPr lang="en-US" sz="1750" dirty="0"/>
          </a:p>
        </p:txBody>
      </p:sp>
      <p:sp>
        <p:nvSpPr>
          <p:cNvPr id="12" name="Text 9"/>
          <p:cNvSpPr/>
          <p:nvPr/>
        </p:nvSpPr>
        <p:spPr>
          <a:xfrm>
            <a:off x="8881705" y="5839658"/>
            <a:ext cx="3488531" cy="355402"/>
          </a:xfrm>
          <a:prstGeom prst="rect">
            <a:avLst/>
          </a:prstGeom>
          <a:noFill/>
          <a:ln/>
        </p:spPr>
        <p:txBody>
          <a:bodyPr wrap="none" rtlCol="0" anchor="t"/>
          <a:lstStyle/>
          <a:p>
            <a:pPr marL="0" indent="0">
              <a:lnSpc>
                <a:spcPts val="2799"/>
              </a:lnSpc>
              <a:buNone/>
            </a:pPr>
            <a:r>
              <a:rPr lang="en-US" sz="1750" dirty="0">
                <a:solidFill>
                  <a:srgbClr val="C9C2C0"/>
                </a:solidFill>
                <a:latin typeface="Gelasio" pitchFamily="34" charset="0"/>
                <a:ea typeface="Gelasio" pitchFamily="34" charset="-122"/>
                <a:cs typeface="Gelasio" pitchFamily="34" charset="-120"/>
              </a:rPr>
              <a:t>4сек/комбинация</a:t>
            </a:r>
            <a:endParaRPr lang="en-US" sz="1750" dirty="0"/>
          </a:p>
        </p:txBody>
      </p:sp>
      <p:sp>
        <p:nvSpPr>
          <p:cNvPr id="13" name="Shape 10"/>
          <p:cNvSpPr/>
          <p:nvPr/>
        </p:nvSpPr>
        <p:spPr>
          <a:xfrm>
            <a:off x="2037993" y="6335911"/>
            <a:ext cx="10554414" cy="637103"/>
          </a:xfrm>
          <a:prstGeom prst="rect">
            <a:avLst/>
          </a:prstGeom>
          <a:solidFill>
            <a:srgbClr val="393636"/>
          </a:solidFill>
          <a:ln/>
        </p:spPr>
        <p:txBody>
          <a:bodyPr/>
          <a:lstStyle/>
          <a:p>
            <a:endParaRPr lang="ru-RU"/>
          </a:p>
        </p:txBody>
      </p:sp>
      <p:sp>
        <p:nvSpPr>
          <p:cNvPr id="14" name="Text 11"/>
          <p:cNvSpPr/>
          <p:nvPr/>
        </p:nvSpPr>
        <p:spPr>
          <a:xfrm>
            <a:off x="2260402" y="6476762"/>
            <a:ext cx="1957149" cy="355402"/>
          </a:xfrm>
          <a:prstGeom prst="rect">
            <a:avLst/>
          </a:prstGeom>
          <a:noFill/>
          <a:ln/>
        </p:spPr>
        <p:txBody>
          <a:bodyPr wrap="none" rtlCol="0" anchor="t"/>
          <a:lstStyle/>
          <a:p>
            <a:pPr marL="0" indent="0">
              <a:lnSpc>
                <a:spcPts val="2799"/>
              </a:lnSpc>
              <a:buNone/>
            </a:pPr>
            <a:r>
              <a:rPr lang="en-US" sz="1750" dirty="0">
                <a:solidFill>
                  <a:srgbClr val="C9C2C0"/>
                </a:solidFill>
                <a:latin typeface="Gelasio" pitchFamily="34" charset="0"/>
                <a:ea typeface="Gelasio" pitchFamily="34" charset="-122"/>
                <a:cs typeface="Gelasio" pitchFamily="34" charset="-120"/>
              </a:rPr>
              <a:t>Точность</a:t>
            </a:r>
            <a:endParaRPr lang="en-US" sz="1750" dirty="0"/>
          </a:p>
        </p:txBody>
      </p:sp>
      <p:sp>
        <p:nvSpPr>
          <p:cNvPr id="15" name="Text 12"/>
          <p:cNvSpPr/>
          <p:nvPr/>
        </p:nvSpPr>
        <p:spPr>
          <a:xfrm>
            <a:off x="4669512" y="6476762"/>
            <a:ext cx="3760232" cy="355402"/>
          </a:xfrm>
          <a:prstGeom prst="rect">
            <a:avLst/>
          </a:prstGeom>
          <a:noFill/>
          <a:ln/>
        </p:spPr>
        <p:txBody>
          <a:bodyPr wrap="none" rtlCol="0" anchor="t"/>
          <a:lstStyle/>
          <a:p>
            <a:pPr marL="0" indent="0">
              <a:lnSpc>
                <a:spcPts val="2799"/>
              </a:lnSpc>
              <a:buNone/>
            </a:pPr>
            <a:r>
              <a:rPr lang="en-US" sz="1750" dirty="0">
                <a:solidFill>
                  <a:srgbClr val="C9C2C0"/>
                </a:solidFill>
                <a:latin typeface="Gelasio" pitchFamily="34" charset="0"/>
                <a:ea typeface="Gelasio" pitchFamily="34" charset="-122"/>
                <a:cs typeface="Gelasio" pitchFamily="34" charset="-120"/>
              </a:rPr>
              <a:t>91%</a:t>
            </a:r>
            <a:endParaRPr lang="en-US" sz="1750" dirty="0"/>
          </a:p>
        </p:txBody>
      </p:sp>
      <p:sp>
        <p:nvSpPr>
          <p:cNvPr id="16" name="Text 13"/>
          <p:cNvSpPr/>
          <p:nvPr/>
        </p:nvSpPr>
        <p:spPr>
          <a:xfrm>
            <a:off x="8881705" y="6476762"/>
            <a:ext cx="3488531" cy="355402"/>
          </a:xfrm>
          <a:prstGeom prst="rect">
            <a:avLst/>
          </a:prstGeom>
          <a:noFill/>
          <a:ln/>
        </p:spPr>
        <p:txBody>
          <a:bodyPr wrap="none" rtlCol="0" anchor="t"/>
          <a:lstStyle/>
          <a:p>
            <a:pPr marL="0" indent="0">
              <a:lnSpc>
                <a:spcPts val="2799"/>
              </a:lnSpc>
              <a:buNone/>
            </a:pPr>
            <a:r>
              <a:rPr lang="en-US" sz="1750" dirty="0">
                <a:solidFill>
                  <a:srgbClr val="C9C2C0"/>
                </a:solidFill>
                <a:latin typeface="Gelasio" pitchFamily="34" charset="0"/>
                <a:ea typeface="Gelasio" pitchFamily="34" charset="-122"/>
                <a:cs typeface="Gelasio" pitchFamily="34" charset="-120"/>
              </a:rPr>
              <a:t>100%</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txBody>
          <a:bodyPr/>
          <a:lstStyle/>
          <a:p>
            <a:endParaRPr lang="ru-RU"/>
          </a:p>
        </p:txBody>
      </p:sp>
      <p:sp>
        <p:nvSpPr>
          <p:cNvPr id="3" name="Shape 1"/>
          <p:cNvSpPr/>
          <p:nvPr/>
        </p:nvSpPr>
        <p:spPr>
          <a:xfrm>
            <a:off x="0" y="-6786"/>
            <a:ext cx="14630400" cy="8229600"/>
          </a:xfrm>
          <a:prstGeom prst="rect">
            <a:avLst/>
          </a:prstGeom>
          <a:solidFill>
            <a:srgbClr val="464342"/>
          </a:solidFill>
          <a:ln/>
        </p:spPr>
        <p:txBody>
          <a:bodyPr/>
          <a:lstStyle/>
          <a:p>
            <a:endParaRPr lang="ru-RU"/>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1403626" y="1900239"/>
            <a:ext cx="6336745" cy="1238726"/>
          </a:xfrm>
          <a:prstGeom prst="rect">
            <a:avLst/>
          </a:prstGeom>
          <a:noFill/>
          <a:ln/>
        </p:spPr>
        <p:txBody>
          <a:bodyPr wrap="none" rtlCol="0" anchor="t"/>
          <a:lstStyle/>
          <a:p>
            <a:pPr marL="0" indent="0" algn="ctr">
              <a:lnSpc>
                <a:spcPts val="5468"/>
              </a:lnSpc>
              <a:buNone/>
            </a:pPr>
            <a:r>
              <a:rPr lang="en-US" sz="7000" dirty="0">
                <a:solidFill>
                  <a:srgbClr val="EBCCBB"/>
                </a:solidFill>
                <a:latin typeface="Gelasio" pitchFamily="34" charset="0"/>
                <a:ea typeface="Gelasio" pitchFamily="34" charset="-122"/>
                <a:cs typeface="Gelasio" pitchFamily="34" charset="-120"/>
              </a:rPr>
              <a:t>Вывод</a:t>
            </a:r>
            <a:r>
              <a:rPr lang="en-US" sz="4374" dirty="0">
                <a:solidFill>
                  <a:srgbClr val="EBCCBB"/>
                </a:solidFill>
                <a:latin typeface="Gelasio" pitchFamily="34" charset="0"/>
                <a:ea typeface="Gelasio" pitchFamily="34" charset="-122"/>
                <a:cs typeface="Gelasio" pitchFamily="34" charset="-120"/>
              </a:rPr>
              <a:t> </a:t>
            </a:r>
            <a:endParaRPr lang="en-US" sz="4374" dirty="0"/>
          </a:p>
        </p:txBody>
      </p:sp>
      <p:sp>
        <p:nvSpPr>
          <p:cNvPr id="6" name="Text 3"/>
          <p:cNvSpPr/>
          <p:nvPr/>
        </p:nvSpPr>
        <p:spPr>
          <a:xfrm>
            <a:off x="833197" y="3341847"/>
            <a:ext cx="7477601" cy="3101816"/>
          </a:xfrm>
          <a:prstGeom prst="rect">
            <a:avLst/>
          </a:prstGeom>
          <a:noFill/>
          <a:ln/>
        </p:spPr>
        <p:txBody>
          <a:bodyPr wrap="square" rtlCol="0" anchor="t"/>
          <a:lstStyle/>
          <a:p>
            <a:pPr marL="0" indent="0">
              <a:lnSpc>
                <a:spcPts val="2799"/>
              </a:lnSpc>
              <a:buNone/>
            </a:pPr>
            <a:r>
              <a:rPr lang="ru-RU" sz="1750" dirty="0">
                <a:solidFill>
                  <a:srgbClr val="C9C2C0"/>
                </a:solidFill>
                <a:latin typeface="Gelasio" pitchFamily="34" charset="0"/>
                <a:ea typeface="Gelasio" pitchFamily="34" charset="-122"/>
                <a:cs typeface="Gelasio" pitchFamily="34" charset="-120"/>
              </a:rPr>
              <a:t>Наша игра </a:t>
            </a:r>
            <a:r>
              <a:rPr lang="ru-RU" sz="1750" dirty="0" err="1">
                <a:solidFill>
                  <a:srgbClr val="C9C2C0"/>
                </a:solidFill>
                <a:latin typeface="Gelasio" pitchFamily="34" charset="0"/>
                <a:ea typeface="Gelasio" pitchFamily="34" charset="-122"/>
                <a:cs typeface="Gelasio" pitchFamily="34" charset="-120"/>
              </a:rPr>
              <a:t>Spotit</a:t>
            </a:r>
            <a:r>
              <a:rPr lang="ru-RU" sz="1750" dirty="0">
                <a:solidFill>
                  <a:srgbClr val="C9C2C0"/>
                </a:solidFill>
                <a:latin typeface="Gelasio" pitchFamily="34" charset="0"/>
                <a:ea typeface="Gelasio" pitchFamily="34" charset="-122"/>
                <a:cs typeface="Gelasio" pitchFamily="34" charset="-120"/>
              </a:rPr>
              <a:t>, основанная на нейронной сети, предлагает пользователю быстрый и точный опыт, превосходящий возможности человеческого восприятия. </a:t>
            </a:r>
          </a:p>
          <a:p>
            <a:pPr marL="0" indent="0">
              <a:lnSpc>
                <a:spcPts val="2799"/>
              </a:lnSpc>
              <a:buNone/>
            </a:pPr>
            <a:r>
              <a:rPr lang="ru-RU" sz="1750" dirty="0">
                <a:solidFill>
                  <a:srgbClr val="C9C2C0"/>
                </a:solidFill>
                <a:latin typeface="Gelasio" pitchFamily="34" charset="0"/>
                <a:ea typeface="Gelasio" pitchFamily="34" charset="-122"/>
                <a:cs typeface="Gelasio" pitchFamily="34" charset="-120"/>
              </a:rPr>
              <a:t>Эти результаты подчеркивают потенциал и эффективность использования технологий машинного обучения в различных областях, включая развлечения и игровую индустрию. </a:t>
            </a:r>
          </a:p>
          <a:p>
            <a:pPr marL="0" indent="0">
              <a:lnSpc>
                <a:spcPts val="2799"/>
              </a:lnSpc>
              <a:buNone/>
            </a:pPr>
            <a:r>
              <a:rPr lang="ru-RU" sz="1750" dirty="0">
                <a:solidFill>
                  <a:srgbClr val="C9C2C0"/>
                </a:solidFill>
                <a:latin typeface="Gelasio" pitchFamily="34" charset="0"/>
                <a:ea typeface="Gelasio" pitchFamily="34" charset="-122"/>
                <a:cs typeface="Gelasio" pitchFamily="34" charset="-120"/>
              </a:rPr>
              <a:t>Дальнейшее развитие и оптимизация нейронной сети могут привести к еще более впечатляющим результатам в будущем.</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646</TotalTime>
  <Words>608</Words>
  <Application>Microsoft Office PowerPoint</Application>
  <PresentationFormat>Произвольный</PresentationFormat>
  <Paragraphs>59</Paragraphs>
  <Slides>9</Slides>
  <Notes>9</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9</vt:i4>
      </vt:variant>
    </vt:vector>
  </HeadingPairs>
  <TitlesOfParts>
    <vt:vector size="13" baseType="lpstr">
      <vt:lpstr>Arial</vt:lpstr>
      <vt:lpstr>Calibri</vt:lpstr>
      <vt:lpstr>Gelasio</vt:lpstr>
      <vt:lpstr>Office Theme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Диана Баева</cp:lastModifiedBy>
  <cp:revision>5</cp:revision>
  <dcterms:created xsi:type="dcterms:W3CDTF">2023-12-12T21:28:26Z</dcterms:created>
  <dcterms:modified xsi:type="dcterms:W3CDTF">2023-12-16T09:04:57Z</dcterms:modified>
</cp:coreProperties>
</file>